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embeddedFontLst>
    <p:embeddedFont>
      <p:font typeface="PT Sans Narrow"/>
      <p:regular r:id="rId21"/>
      <p:bold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j0AceRCX6paAyaiNURySBGgbfj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PTSansNarrow-bold.fntdata"/><Relationship Id="rId21" Type="http://schemas.openxmlformats.org/officeDocument/2006/relationships/font" Target="fonts/PTSansNarrow-regular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44a9e63c9_1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44a9e63c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a44a9e63c9_1_5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a44a9e63c9_1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a44a9e63c9_1_5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a44a9e63c9_1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a44a9e63c9_1_5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a44a9e63c9_1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a44a9e63c9_1_5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a44a9e63c9_1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a44a9e63c9_1_5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a44a9e63c9_1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a44a9e63c9_1_5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a44a9e63c9_1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a44a9e63c9_1_5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a44a9e63c9_1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a44a9e63c9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a44a9e63c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a44a9e63c9_1_4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a44a9e63c9_1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a44a9e63c9_1_4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a44a9e63c9_1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a44a9e63c9_1_4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a44a9e63c9_1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a44a9e63c9_1_4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a44a9e63c9_1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a44a9e63c9_1_4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a44a9e63c9_1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a44a9e63c9_1_4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a44a9e63c9_1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a44a9e63c9_1_4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a44a9e63c9_1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g1a44a9e63c9_1_395"/>
          <p:cNvCxnSpPr/>
          <p:nvPr/>
        </p:nvCxnSpPr>
        <p:spPr>
          <a:xfrm>
            <a:off x="9343647" y="4235850"/>
            <a:ext cx="7497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g1a44a9e63c9_1_395"/>
          <p:cNvCxnSpPr/>
          <p:nvPr/>
        </p:nvCxnSpPr>
        <p:spPr>
          <a:xfrm>
            <a:off x="2100047" y="4211002"/>
            <a:ext cx="7497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g1a44a9e63c9_1_395"/>
          <p:cNvGrpSpPr/>
          <p:nvPr/>
        </p:nvGrpSpPr>
        <p:grpSpPr>
          <a:xfrm>
            <a:off x="1338859" y="1362666"/>
            <a:ext cx="9515557" cy="203195"/>
            <a:chOff x="1346429" y="1011300"/>
            <a:chExt cx="6452100" cy="152400"/>
          </a:xfrm>
        </p:grpSpPr>
        <p:cxnSp>
          <p:nvCxnSpPr>
            <p:cNvPr id="13" name="Google Shape;13;g1a44a9e63c9_1_395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g1a44a9e63c9_1_395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g1a44a9e63c9_1_395"/>
          <p:cNvGrpSpPr/>
          <p:nvPr/>
        </p:nvGrpSpPr>
        <p:grpSpPr>
          <a:xfrm>
            <a:off x="1338868" y="5292001"/>
            <a:ext cx="9515557" cy="203195"/>
            <a:chOff x="1346435" y="3969088"/>
            <a:chExt cx="6452100" cy="152400"/>
          </a:xfrm>
        </p:grpSpPr>
        <p:cxnSp>
          <p:nvCxnSpPr>
            <p:cNvPr id="16" name="Google Shape;16;g1a44a9e63c9_1_395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g1a44a9e63c9_1_395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g1a44a9e63c9_1_395"/>
          <p:cNvSpPr txBox="1"/>
          <p:nvPr>
            <p:ph type="ctrTitle"/>
          </p:nvPr>
        </p:nvSpPr>
        <p:spPr>
          <a:xfrm>
            <a:off x="1338867" y="2335685"/>
            <a:ext cx="9515700" cy="1363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" name="Google Shape;19;g1a44a9e63c9_1_395"/>
          <p:cNvSpPr txBox="1"/>
          <p:nvPr>
            <p:ph idx="1" type="subTitle"/>
          </p:nvPr>
        </p:nvSpPr>
        <p:spPr>
          <a:xfrm>
            <a:off x="2849633" y="3800052"/>
            <a:ext cx="64941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0" name="Google Shape;20;g1a44a9e63c9_1_39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a44a9e63c9_1_441"/>
          <p:cNvSpPr/>
          <p:nvPr/>
        </p:nvSpPr>
        <p:spPr>
          <a:xfrm>
            <a:off x="-10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g1a44a9e63c9_1_441"/>
          <p:cNvSpPr txBox="1"/>
          <p:nvPr>
            <p:ph hasCustomPrompt="1" type="title"/>
          </p:nvPr>
        </p:nvSpPr>
        <p:spPr>
          <a:xfrm>
            <a:off x="415600" y="1739800"/>
            <a:ext cx="11360700" cy="205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300"/>
              <a:buNone/>
              <a:defRPr sz="173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g1a44a9e63c9_1_441"/>
          <p:cNvSpPr txBox="1"/>
          <p:nvPr>
            <p:ph idx="1" type="body"/>
          </p:nvPr>
        </p:nvSpPr>
        <p:spPr>
          <a:xfrm>
            <a:off x="415600" y="3994200"/>
            <a:ext cx="11360700" cy="142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9" name="Google Shape;59;g1a44a9e63c9_1_44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a44a9e63c9_1_44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a44a9e63c9_1_407"/>
          <p:cNvSpPr/>
          <p:nvPr/>
        </p:nvSpPr>
        <p:spPr>
          <a:xfrm>
            <a:off x="-67" y="3429200"/>
            <a:ext cx="12192000" cy="34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g1a44a9e63c9_1_407"/>
          <p:cNvSpPr txBox="1"/>
          <p:nvPr>
            <p:ph type="title"/>
          </p:nvPr>
        </p:nvSpPr>
        <p:spPr>
          <a:xfrm>
            <a:off x="415600" y="1086400"/>
            <a:ext cx="11428500" cy="1256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4" name="Google Shape;24;g1a44a9e63c9_1_40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1a44a9e63c9_1_411"/>
          <p:cNvSpPr/>
          <p:nvPr/>
        </p:nvSpPr>
        <p:spPr>
          <a:xfrm>
            <a:off x="-100" y="6727600"/>
            <a:ext cx="12192000" cy="1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g1a44a9e63c9_1_411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" name="Google Shape;28;g1a44a9e63c9_1_411"/>
          <p:cNvSpPr txBox="1"/>
          <p:nvPr>
            <p:ph idx="1" type="body"/>
          </p:nvPr>
        </p:nvSpPr>
        <p:spPr>
          <a:xfrm>
            <a:off x="415600" y="1688433"/>
            <a:ext cx="11360700" cy="440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9" name="Google Shape;29;g1a44a9e63c9_1_4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1a44a9e63c9_1_416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2" name="Google Shape;32;g1a44a9e63c9_1_416"/>
          <p:cNvSpPr txBox="1"/>
          <p:nvPr>
            <p:ph idx="1" type="body"/>
          </p:nvPr>
        </p:nvSpPr>
        <p:spPr>
          <a:xfrm>
            <a:off x="415600" y="1688233"/>
            <a:ext cx="5333100" cy="440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" name="Google Shape;33;g1a44a9e63c9_1_416"/>
          <p:cNvSpPr txBox="1"/>
          <p:nvPr>
            <p:ph idx="2" type="body"/>
          </p:nvPr>
        </p:nvSpPr>
        <p:spPr>
          <a:xfrm>
            <a:off x="6443200" y="1688233"/>
            <a:ext cx="5333100" cy="440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g1a44a9e63c9_1_4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a44a9e63c9_1_421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7" name="Google Shape;37;g1a44a9e63c9_1_42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a44a9e63c9_1_424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0" name="Google Shape;40;g1a44a9e63c9_1_424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1" name="Google Shape;41;g1a44a9e63c9_1_4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a44a9e63c9_1_428"/>
          <p:cNvSpPr txBox="1"/>
          <p:nvPr>
            <p:ph type="title"/>
          </p:nvPr>
        </p:nvSpPr>
        <p:spPr>
          <a:xfrm>
            <a:off x="653667" y="701800"/>
            <a:ext cx="74847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0"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g1a44a9e63c9_1_42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a44a9e63c9_1_43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g1a44a9e63c9_1_431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g1a44a9e63c9_1_431"/>
          <p:cNvSpPr txBox="1"/>
          <p:nvPr>
            <p:ph type="title"/>
          </p:nvPr>
        </p:nvSpPr>
        <p:spPr>
          <a:xfrm>
            <a:off x="354000" y="1386233"/>
            <a:ext cx="5393700" cy="223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9" name="Google Shape;49;g1a44a9e63c9_1_431"/>
          <p:cNvSpPr txBox="1"/>
          <p:nvPr>
            <p:ph idx="1" type="subTitle"/>
          </p:nvPr>
        </p:nvSpPr>
        <p:spPr>
          <a:xfrm>
            <a:off x="354000" y="36358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" name="Google Shape;50;g1a44a9e63c9_1_431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g1a44a9e63c9_1_43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a44a9e63c9_1_438"/>
          <p:cNvSpPr txBox="1"/>
          <p:nvPr>
            <p:ph idx="1" type="body"/>
          </p:nvPr>
        </p:nvSpPr>
        <p:spPr>
          <a:xfrm>
            <a:off x="415600" y="5640967"/>
            <a:ext cx="7998300" cy="79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T Sans Narrow"/>
              <a:buNone/>
              <a:defRPr sz="32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g1a44a9e63c9_1_43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a44a9e63c9_1_391"/>
          <p:cNvSpPr txBox="1"/>
          <p:nvPr>
            <p:ph type="title"/>
          </p:nvPr>
        </p:nvSpPr>
        <p:spPr>
          <a:xfrm>
            <a:off x="415600" y="593367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g1a44a9e63c9_1_391"/>
          <p:cNvSpPr txBox="1"/>
          <p:nvPr>
            <p:ph idx="1" type="body"/>
          </p:nvPr>
        </p:nvSpPr>
        <p:spPr>
          <a:xfrm>
            <a:off x="415600" y="1688433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g1a44a9e63c9_1_39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a44a9e63c9_1_15"/>
          <p:cNvSpPr txBox="1"/>
          <p:nvPr>
            <p:ph type="ctrTitle"/>
          </p:nvPr>
        </p:nvSpPr>
        <p:spPr>
          <a:xfrm>
            <a:off x="1338142" y="1791385"/>
            <a:ext cx="9515700" cy="13632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Data Science Capstone IBM</a:t>
            </a:r>
            <a:endParaRPr b="1" sz="7800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g1a44a9e63c9_1_15"/>
          <p:cNvSpPr txBox="1"/>
          <p:nvPr/>
        </p:nvSpPr>
        <p:spPr>
          <a:xfrm>
            <a:off x="2848950" y="3738638"/>
            <a:ext cx="64941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latin typeface="Times New Roman"/>
                <a:ea typeface="Times New Roman"/>
                <a:cs typeface="Times New Roman"/>
                <a:sym typeface="Times New Roman"/>
              </a:rPr>
              <a:t>Ammar Shaheen</a:t>
            </a:r>
            <a:endParaRPr sz="1200"/>
          </a:p>
        </p:txBody>
      </p:sp>
      <p:sp>
        <p:nvSpPr>
          <p:cNvPr id="68" name="Google Shape;68;g1a44a9e63c9_1_15"/>
          <p:cNvSpPr txBox="1"/>
          <p:nvPr>
            <p:ph idx="1" type="subTitle"/>
          </p:nvPr>
        </p:nvSpPr>
        <p:spPr>
          <a:xfrm>
            <a:off x="8319800" y="5572875"/>
            <a:ext cx="2534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 Dec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a44a9e63c9_1_536"/>
          <p:cNvSpPr txBox="1"/>
          <p:nvPr>
            <p:ph type="title"/>
          </p:nvPr>
        </p:nvSpPr>
        <p:spPr>
          <a:xfrm>
            <a:off x="961400" y="593375"/>
            <a:ext cx="10814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DEFINITION</a:t>
            </a:r>
            <a:endParaRPr/>
          </a:p>
        </p:txBody>
      </p:sp>
      <p:pic>
        <p:nvPicPr>
          <p:cNvPr id="128" name="Google Shape;128;g1a44a9e63c9_1_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725" y="2009225"/>
            <a:ext cx="10211619" cy="377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a44a9e63c9_1_536"/>
          <p:cNvSpPr txBox="1"/>
          <p:nvPr/>
        </p:nvSpPr>
        <p:spPr>
          <a:xfrm>
            <a:off x="961400" y="2009225"/>
            <a:ext cx="9269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PT Sans Narrow"/>
                <a:ea typeface="PT Sans Narrow"/>
                <a:cs typeface="PT Sans Narrow"/>
                <a:sym typeface="PT Sans Narrow"/>
              </a:rPr>
              <a:t>Matrix Factorisation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a44a9e63c9_1_531"/>
          <p:cNvSpPr txBox="1"/>
          <p:nvPr>
            <p:ph type="title"/>
          </p:nvPr>
        </p:nvSpPr>
        <p:spPr>
          <a:xfrm>
            <a:off x="961400" y="593375"/>
            <a:ext cx="10814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TRAINING</a:t>
            </a:r>
            <a:endParaRPr/>
          </a:p>
        </p:txBody>
      </p:sp>
      <p:pic>
        <p:nvPicPr>
          <p:cNvPr id="135" name="Google Shape;135;g1a44a9e63c9_1_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400" y="1381075"/>
            <a:ext cx="10814700" cy="490155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1a44a9e63c9_1_531"/>
          <p:cNvSpPr txBox="1"/>
          <p:nvPr/>
        </p:nvSpPr>
        <p:spPr>
          <a:xfrm>
            <a:off x="961400" y="1536575"/>
            <a:ext cx="5663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T Sans Narrow"/>
                <a:ea typeface="PT Sans Narrow"/>
                <a:cs typeface="PT Sans Narrow"/>
                <a:sym typeface="PT Sans Narrow"/>
              </a:rPr>
              <a:t>A model can be trained by using ALS.trainlmplicit(&lt;training data&gt;,&lt;rank&gt;)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T Sans Narrow"/>
                <a:ea typeface="PT Sans Narrow"/>
                <a:cs typeface="PT Sans Narrow"/>
                <a:sym typeface="PT Sans Narrow"/>
              </a:rPr>
              <a:t>Split data to 70% for training and 30% for testing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T Sans Narrow"/>
                <a:ea typeface="PT Sans Narrow"/>
                <a:cs typeface="PT Sans Narrow"/>
                <a:sym typeface="PT Sans Narrow"/>
              </a:rPr>
              <a:t>We can also use some additional parameters to adjust the quality of the model. Currently, let’s see: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a44a9e63c9_1_526"/>
          <p:cNvSpPr txBox="1"/>
          <p:nvPr>
            <p:ph type="title"/>
          </p:nvPr>
        </p:nvSpPr>
        <p:spPr>
          <a:xfrm>
            <a:off x="961400" y="593375"/>
            <a:ext cx="10814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TRAINING</a:t>
            </a:r>
            <a:endParaRPr/>
          </a:p>
        </p:txBody>
      </p:sp>
      <p:pic>
        <p:nvPicPr>
          <p:cNvPr id="142" name="Google Shape;142;g1a44a9e63c9_1_5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400" y="1536575"/>
            <a:ext cx="9503500" cy="515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a44a9e63c9_1_521"/>
          <p:cNvSpPr txBox="1"/>
          <p:nvPr>
            <p:ph type="title"/>
          </p:nvPr>
        </p:nvSpPr>
        <p:spPr>
          <a:xfrm>
            <a:off x="961400" y="593375"/>
            <a:ext cx="10814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EVALUATION</a:t>
            </a:r>
            <a:endParaRPr b="1"/>
          </a:p>
        </p:txBody>
      </p:sp>
      <p:pic>
        <p:nvPicPr>
          <p:cNvPr id="148" name="Google Shape;148;g1a44a9e63c9_1_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400" y="2037250"/>
            <a:ext cx="9208976" cy="391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a44a9e63c9_1_516"/>
          <p:cNvSpPr txBox="1"/>
          <p:nvPr>
            <p:ph type="title"/>
          </p:nvPr>
        </p:nvSpPr>
        <p:spPr>
          <a:xfrm>
            <a:off x="961400" y="593375"/>
            <a:ext cx="10814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HYPERPARAMETER TUNING</a:t>
            </a:r>
            <a:endParaRPr b="1"/>
          </a:p>
        </p:txBody>
      </p:sp>
      <p:pic>
        <p:nvPicPr>
          <p:cNvPr id="154" name="Google Shape;154;g1a44a9e63c9_1_5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925" y="1916675"/>
            <a:ext cx="10726451" cy="30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a44a9e63c9_1_545"/>
          <p:cNvSpPr txBox="1"/>
          <p:nvPr>
            <p:ph type="title"/>
          </p:nvPr>
        </p:nvSpPr>
        <p:spPr>
          <a:xfrm>
            <a:off x="961400" y="593375"/>
            <a:ext cx="10814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HYPERPARAMETER TUNING</a:t>
            </a:r>
            <a:endParaRPr b="1"/>
          </a:p>
        </p:txBody>
      </p:sp>
      <p:sp>
        <p:nvSpPr>
          <p:cNvPr id="160" name="Google Shape;160;g1a44a9e63c9_1_545"/>
          <p:cNvSpPr txBox="1"/>
          <p:nvPr/>
        </p:nvSpPr>
        <p:spPr>
          <a:xfrm>
            <a:off x="961400" y="1783700"/>
            <a:ext cx="92691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PT Sans Narrow"/>
                <a:ea typeface="PT Sans Narrow"/>
                <a:cs typeface="PT Sans Narrow"/>
                <a:sym typeface="PT Sans Narrow"/>
              </a:rPr>
              <a:t>Grid search</a:t>
            </a:r>
            <a:endParaRPr sz="2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PT Sans Narrow"/>
                <a:ea typeface="PT Sans Narrow"/>
                <a:cs typeface="PT Sans Narrow"/>
                <a:sym typeface="PT Sans Narrow"/>
              </a:rPr>
              <a:t>The model with the largest AUC score has the combination of Rank = 10.Lambda = 1.0 and Alpha = 40.0</a:t>
            </a:r>
            <a:endParaRPr sz="23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61" name="Google Shape;161;g1a44a9e63c9_1_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775" y="1783700"/>
            <a:ext cx="6235350" cy="32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a44a9e63c9_1_506"/>
          <p:cNvSpPr txBox="1"/>
          <p:nvPr>
            <p:ph type="title"/>
          </p:nvPr>
        </p:nvSpPr>
        <p:spPr>
          <a:xfrm>
            <a:off x="961400" y="593375"/>
            <a:ext cx="10814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 b="1"/>
          </a:p>
        </p:txBody>
      </p:sp>
      <p:sp>
        <p:nvSpPr>
          <p:cNvPr id="167" name="Google Shape;167;g1a44a9e63c9_1_506"/>
          <p:cNvSpPr txBox="1"/>
          <p:nvPr/>
        </p:nvSpPr>
        <p:spPr>
          <a:xfrm>
            <a:off x="961400" y="2143125"/>
            <a:ext cx="89757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PT Sans Narrow"/>
              <a:buChar char="●"/>
            </a:pPr>
            <a:r>
              <a:rPr lang="en-US" sz="2700">
                <a:latin typeface="PT Sans Narrow"/>
                <a:ea typeface="PT Sans Narrow"/>
                <a:cs typeface="PT Sans Narrow"/>
                <a:sym typeface="PT Sans Narrow"/>
              </a:rPr>
              <a:t>The model is highly biased on the artists who have large number of play counts</a:t>
            </a:r>
            <a:endParaRPr sz="27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PT Sans Narrow"/>
              <a:buChar char="●"/>
            </a:pPr>
            <a:r>
              <a:rPr lang="en-US" sz="2700">
                <a:latin typeface="PT Sans Narrow"/>
                <a:ea typeface="PT Sans Narrow"/>
                <a:cs typeface="PT Sans Narrow"/>
                <a:sym typeface="PT Sans Narrow"/>
              </a:rPr>
              <a:t>We may not need to include lambda and alpha parameters to the model if we only retrieve the top result less t</a:t>
            </a:r>
            <a:r>
              <a:rPr lang="en-US" sz="2700">
                <a:latin typeface="PT Sans Narrow"/>
                <a:ea typeface="PT Sans Narrow"/>
                <a:cs typeface="PT Sans Narrow"/>
                <a:sym typeface="PT Sans Narrow"/>
              </a:rPr>
              <a:t>han</a:t>
            </a:r>
            <a:r>
              <a:rPr lang="en-US" sz="2700">
                <a:latin typeface="PT Sans Narrow"/>
                <a:ea typeface="PT Sans Narrow"/>
                <a:cs typeface="PT Sans Narrow"/>
                <a:sym typeface="PT Sans Narrow"/>
              </a:rPr>
              <a:t> 10 artists.</a:t>
            </a:r>
            <a:endParaRPr sz="27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a44a9e63c9_1_0"/>
          <p:cNvSpPr txBox="1"/>
          <p:nvPr>
            <p:ph type="title"/>
          </p:nvPr>
        </p:nvSpPr>
        <p:spPr>
          <a:xfrm>
            <a:off x="961400" y="593375"/>
            <a:ext cx="10814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OUTLINES</a:t>
            </a:r>
            <a:endParaRPr b="1"/>
          </a:p>
        </p:txBody>
      </p:sp>
      <p:sp>
        <p:nvSpPr>
          <p:cNvPr id="74" name="Google Shape;74;g1a44a9e63c9_1_0"/>
          <p:cNvSpPr txBox="1"/>
          <p:nvPr/>
        </p:nvSpPr>
        <p:spPr>
          <a:xfrm>
            <a:off x="961400" y="2143125"/>
            <a:ext cx="92691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PT Sans Narrow"/>
              <a:buChar char="●"/>
            </a:pPr>
            <a:r>
              <a:rPr lang="en-US" sz="2900">
                <a:latin typeface="PT Sans Narrow"/>
                <a:ea typeface="PT Sans Narrow"/>
                <a:cs typeface="PT Sans Narrow"/>
                <a:sym typeface="PT Sans Narrow"/>
              </a:rPr>
              <a:t>Dataset - Use case</a:t>
            </a:r>
            <a:endParaRPr sz="29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PT Sans Narrow"/>
              <a:buChar char="●"/>
            </a:pPr>
            <a:r>
              <a:rPr lang="en-US" sz="2900">
                <a:latin typeface="PT Sans Narrow"/>
                <a:ea typeface="PT Sans Narrow"/>
                <a:cs typeface="PT Sans Narrow"/>
                <a:sym typeface="PT Sans Narrow"/>
              </a:rPr>
              <a:t>Data exploration</a:t>
            </a:r>
            <a:endParaRPr sz="29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PT Sans Narrow"/>
              <a:buChar char="●"/>
            </a:pPr>
            <a:r>
              <a:rPr lang="en-US" sz="2900">
                <a:latin typeface="PT Sans Narrow"/>
                <a:ea typeface="PT Sans Narrow"/>
                <a:cs typeface="PT Sans Narrow"/>
                <a:sym typeface="PT Sans Narrow"/>
              </a:rPr>
              <a:t>Data cleansing - Data aggregation</a:t>
            </a:r>
            <a:endParaRPr sz="29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PT Sans Narrow"/>
              <a:buChar char="●"/>
            </a:pPr>
            <a:r>
              <a:rPr lang="en-US" sz="2900">
                <a:latin typeface="PT Sans Narrow"/>
                <a:ea typeface="PT Sans Narrow"/>
                <a:cs typeface="PT Sans Narrow"/>
                <a:sym typeface="PT Sans Narrow"/>
              </a:rPr>
              <a:t>Model definition and training</a:t>
            </a:r>
            <a:endParaRPr sz="29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PT Sans Narrow"/>
              <a:buChar char="●"/>
            </a:pPr>
            <a:r>
              <a:rPr lang="en-US" sz="2900">
                <a:latin typeface="PT Sans Narrow"/>
                <a:ea typeface="PT Sans Narrow"/>
                <a:cs typeface="PT Sans Narrow"/>
                <a:sym typeface="PT Sans Narrow"/>
              </a:rPr>
              <a:t>Model evaluation</a:t>
            </a:r>
            <a:endParaRPr sz="29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PT Sans Narrow"/>
              <a:buChar char="●"/>
            </a:pPr>
            <a:r>
              <a:rPr lang="en-US" sz="2900">
                <a:latin typeface="PT Sans Narrow"/>
                <a:ea typeface="PT Sans Narrow"/>
                <a:cs typeface="PT Sans Narrow"/>
                <a:sym typeface="PT Sans Narrow"/>
              </a:rPr>
              <a:t>Hyperparameters tuning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a44a9e63c9_1_448"/>
          <p:cNvSpPr txBox="1"/>
          <p:nvPr>
            <p:ph type="title"/>
          </p:nvPr>
        </p:nvSpPr>
        <p:spPr>
          <a:xfrm>
            <a:off x="961400" y="593375"/>
            <a:ext cx="10814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</a:t>
            </a:r>
            <a:endParaRPr b="1"/>
          </a:p>
        </p:txBody>
      </p:sp>
      <p:sp>
        <p:nvSpPr>
          <p:cNvPr id="80" name="Google Shape;80;g1a44a9e63c9_1_448"/>
          <p:cNvSpPr txBox="1"/>
          <p:nvPr/>
        </p:nvSpPr>
        <p:spPr>
          <a:xfrm>
            <a:off x="961400" y="2143125"/>
            <a:ext cx="4695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PT Sans Narrow"/>
                <a:ea typeface="PT Sans Narrow"/>
                <a:cs typeface="PT Sans Narrow"/>
                <a:sym typeface="PT Sans Narrow"/>
              </a:rPr>
              <a:t>Dataset published by</a:t>
            </a:r>
            <a:endParaRPr sz="2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PT Sans Narrow"/>
                <a:ea typeface="PT Sans Narrow"/>
                <a:cs typeface="PT Sans Narrow"/>
                <a:sym typeface="PT Sans Narrow"/>
              </a:rPr>
              <a:t>Audioscrobbler - a music recommendation system for last.fm</a:t>
            </a:r>
            <a:endParaRPr sz="2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PT Sans Narrow"/>
                <a:ea typeface="PT Sans Narrow"/>
                <a:cs typeface="PT Sans Narrow"/>
                <a:sym typeface="PT Sans Narrow"/>
              </a:rPr>
              <a:t>Contains:</a:t>
            </a:r>
            <a:endParaRPr sz="2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PT Sans Narrow"/>
              <a:buChar char="●"/>
            </a:pPr>
            <a:r>
              <a:rPr lang="en-US" sz="2600">
                <a:latin typeface="PT Sans Narrow"/>
                <a:ea typeface="PT Sans Narrow"/>
                <a:cs typeface="PT Sans Narrow"/>
                <a:sym typeface="PT Sans Narrow"/>
              </a:rPr>
              <a:t>140.000 unique users</a:t>
            </a:r>
            <a:endParaRPr sz="2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PT Sans Narrow"/>
              <a:buChar char="●"/>
            </a:pPr>
            <a:r>
              <a:rPr lang="en-US" sz="2600">
                <a:latin typeface="PT Sans Narrow"/>
                <a:ea typeface="PT Sans Narrow"/>
                <a:cs typeface="PT Sans Narrow"/>
                <a:sym typeface="PT Sans Narrow"/>
              </a:rPr>
              <a:t>1.6 million unique artists</a:t>
            </a:r>
            <a:endParaRPr sz="26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81" name="Google Shape;81;g1a44a9e63c9_1_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475" y="1688975"/>
            <a:ext cx="6453249" cy="390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a44a9e63c9_1_461"/>
          <p:cNvSpPr txBox="1"/>
          <p:nvPr>
            <p:ph type="title"/>
          </p:nvPr>
        </p:nvSpPr>
        <p:spPr>
          <a:xfrm>
            <a:off x="961400" y="593375"/>
            <a:ext cx="10814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CASE</a:t>
            </a:r>
            <a:endParaRPr b="1"/>
          </a:p>
        </p:txBody>
      </p:sp>
      <p:sp>
        <p:nvSpPr>
          <p:cNvPr id="87" name="Google Shape;87;g1a44a9e63c9_1_461"/>
          <p:cNvSpPr txBox="1"/>
          <p:nvPr/>
        </p:nvSpPr>
        <p:spPr>
          <a:xfrm>
            <a:off x="961400" y="2143125"/>
            <a:ext cx="3750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PT Sans Narrow"/>
                <a:ea typeface="PT Sans Narrow"/>
                <a:cs typeface="PT Sans Narrow"/>
                <a:sym typeface="PT Sans Narrow"/>
              </a:rPr>
              <a:t>Develop music</a:t>
            </a:r>
            <a:endParaRPr sz="29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PT Sans Narrow"/>
                <a:ea typeface="PT Sans Narrow"/>
                <a:cs typeface="PT Sans Narrow"/>
                <a:sym typeface="PT Sans Narrow"/>
              </a:rPr>
              <a:t>Recommendation system</a:t>
            </a:r>
            <a:endParaRPr sz="29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88" name="Google Shape;88;g1a44a9e63c9_1_4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800" y="920688"/>
            <a:ext cx="5551312" cy="501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a44a9e63c9_1_456"/>
          <p:cNvSpPr txBox="1"/>
          <p:nvPr>
            <p:ph type="title"/>
          </p:nvPr>
        </p:nvSpPr>
        <p:spPr>
          <a:xfrm>
            <a:off x="961400" y="593375"/>
            <a:ext cx="10814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EXPLORATION</a:t>
            </a:r>
            <a:endParaRPr b="1"/>
          </a:p>
        </p:txBody>
      </p:sp>
      <p:pic>
        <p:nvPicPr>
          <p:cNvPr id="94" name="Google Shape;94;g1a44a9e63c9_1_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74" y="1536575"/>
            <a:ext cx="9597124" cy="47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a44a9e63c9_1_477"/>
          <p:cNvSpPr txBox="1"/>
          <p:nvPr>
            <p:ph type="title"/>
          </p:nvPr>
        </p:nvSpPr>
        <p:spPr>
          <a:xfrm>
            <a:off x="961400" y="593375"/>
            <a:ext cx="10814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EXPLORATION</a:t>
            </a:r>
            <a:endParaRPr b="1"/>
          </a:p>
        </p:txBody>
      </p:sp>
      <p:sp>
        <p:nvSpPr>
          <p:cNvPr id="100" name="Google Shape;100;g1a44a9e63c9_1_477"/>
          <p:cNvSpPr txBox="1"/>
          <p:nvPr/>
        </p:nvSpPr>
        <p:spPr>
          <a:xfrm>
            <a:off x="961400" y="1645475"/>
            <a:ext cx="46059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PT Sans Narrow"/>
                <a:ea typeface="PT Sans Narrow"/>
                <a:cs typeface="PT Sans Narrow"/>
                <a:sym typeface="PT Sans Narrow"/>
              </a:rPr>
              <a:t>A user played 2509 times on average</a:t>
            </a:r>
            <a:endParaRPr sz="22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PT Sans Narrow"/>
                <a:ea typeface="PT Sans Narrow"/>
                <a:cs typeface="PT Sans Narrow"/>
                <a:sym typeface="PT Sans Narrow"/>
              </a:rPr>
              <a:t>50% of the users have the play counts less than or equal to 892 times.</a:t>
            </a:r>
            <a:endParaRPr sz="22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PT Sans Narrow"/>
                <a:ea typeface="PT Sans Narrow"/>
                <a:cs typeface="PT Sans Narrow"/>
                <a:sym typeface="PT Sans Narrow"/>
              </a:rPr>
              <a:t>75% of the users have the play counts less than or equal to 2800 times. </a:t>
            </a:r>
            <a:endParaRPr sz="22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PT Sans Narrow"/>
                <a:ea typeface="PT Sans Narrow"/>
                <a:cs typeface="PT Sans Narrow"/>
                <a:sym typeface="PT Sans Narrow"/>
              </a:rPr>
              <a:t>95% of the users have the play counts less than or equal to 10120 times.</a:t>
            </a:r>
            <a:endParaRPr sz="22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PT Sans Narrow"/>
                <a:ea typeface="PT Sans Narrow"/>
                <a:cs typeface="PT Sans Narrow"/>
                <a:sym typeface="PT Sans Narrow"/>
              </a:rPr>
              <a:t>About 7746 users (5.23%) have the play counts less than or equal to 10 times</a:t>
            </a:r>
            <a:endParaRPr sz="22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PT Sans Narrow"/>
                <a:ea typeface="PT Sans Narrow"/>
                <a:cs typeface="PT Sans Narrow"/>
                <a:sym typeface="PT Sans Narrow"/>
              </a:rPr>
              <a:t>These users have very little interaction with the system, so there is more difficult for recommending for these users.</a:t>
            </a:r>
            <a:endParaRPr sz="22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01" name="Google Shape;101;g1a44a9e63c9_1_4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9700" y="1688975"/>
            <a:ext cx="6319901" cy="4928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a44a9e63c9_1_472"/>
          <p:cNvSpPr txBox="1"/>
          <p:nvPr>
            <p:ph type="title"/>
          </p:nvPr>
        </p:nvSpPr>
        <p:spPr>
          <a:xfrm>
            <a:off x="961400" y="593375"/>
            <a:ext cx="10814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EXPLORATION</a:t>
            </a:r>
            <a:endParaRPr/>
          </a:p>
        </p:txBody>
      </p:sp>
      <p:sp>
        <p:nvSpPr>
          <p:cNvPr id="107" name="Google Shape;107;g1a44a9e63c9_1_472"/>
          <p:cNvSpPr txBox="1"/>
          <p:nvPr/>
        </p:nvSpPr>
        <p:spPr>
          <a:xfrm>
            <a:off x="961400" y="1661025"/>
            <a:ext cx="61455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PT Sans Narrow"/>
                <a:ea typeface="PT Sans Narrow"/>
                <a:cs typeface="PT Sans Narrow"/>
                <a:sym typeface="PT Sans Narrow"/>
              </a:rPr>
              <a:t>In average, play count per artist is 227 times</a:t>
            </a:r>
            <a:endParaRPr sz="20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PT Sans Narrow"/>
                <a:ea typeface="PT Sans Narrow"/>
                <a:cs typeface="PT Sans Narrow"/>
                <a:sym typeface="PT Sans Narrow"/>
              </a:rPr>
              <a:t>Only 74.87% of the artists is played less than or equal to 10 times.</a:t>
            </a:r>
            <a:endParaRPr sz="20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PT Sans Narrow"/>
                <a:ea typeface="PT Sans Narrow"/>
                <a:cs typeface="PT Sans Narrow"/>
                <a:sym typeface="PT Sans Narrow"/>
              </a:rPr>
              <a:t>And 98.74% of the artists is played less than or equal to 1000 times.</a:t>
            </a:r>
            <a:endParaRPr sz="20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PT Sans Narrow"/>
                <a:ea typeface="PT Sans Narrow"/>
                <a:cs typeface="PT Sans Narrow"/>
                <a:sym typeface="PT Sans Narrow"/>
              </a:rPr>
              <a:t>Top 5 artists play counts: 1425942 1542806 1930592 2259185 2502130.</a:t>
            </a:r>
            <a:endParaRPr sz="20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PT Sans Narrow"/>
                <a:ea typeface="PT Sans Narrow"/>
                <a:cs typeface="PT Sans Narrow"/>
                <a:sym typeface="PT Sans Narrow"/>
              </a:rPr>
              <a:t>These accounts for 2.6% on overall number of playCount. Moreover, the play count of top 5 is much higher than the mean. So we can infer that we can recommend most played artists to every user with this stop 5 artists. And still get high performance.</a:t>
            </a:r>
            <a:endParaRPr sz="20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08" name="Google Shape;108;g1a44a9e63c9_1_4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6900" y="1217775"/>
            <a:ext cx="4780300" cy="4630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a44a9e63c9_1_486"/>
          <p:cNvSpPr txBox="1"/>
          <p:nvPr>
            <p:ph type="title"/>
          </p:nvPr>
        </p:nvSpPr>
        <p:spPr>
          <a:xfrm>
            <a:off x="961400" y="593375"/>
            <a:ext cx="10814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CLEANSING</a:t>
            </a:r>
            <a:endParaRPr b="1"/>
          </a:p>
        </p:txBody>
      </p:sp>
      <p:sp>
        <p:nvSpPr>
          <p:cNvPr id="114" name="Google Shape;114;g1a44a9e63c9_1_486"/>
          <p:cNvSpPr txBox="1"/>
          <p:nvPr/>
        </p:nvSpPr>
        <p:spPr>
          <a:xfrm>
            <a:off x="961400" y="2143125"/>
            <a:ext cx="59589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PT Sans Narrow"/>
                <a:ea typeface="PT Sans Narrow"/>
                <a:cs typeface="PT Sans Narrow"/>
                <a:sym typeface="PT Sans Narrow"/>
              </a:rPr>
              <a:t>Same artists but different IDs =&gt;</a:t>
            </a:r>
            <a:endParaRPr sz="29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PT Sans Narrow"/>
                <a:ea typeface="PT Sans Narrow"/>
                <a:cs typeface="PT Sans Narrow"/>
                <a:sym typeface="PT Sans Narrow"/>
              </a:rPr>
              <a:t>Solved: Replace </a:t>
            </a:r>
            <a:r>
              <a:rPr lang="en-US" sz="2900">
                <a:latin typeface="PT Sans Narrow"/>
                <a:ea typeface="PT Sans Narrow"/>
                <a:cs typeface="PT Sans Narrow"/>
                <a:sym typeface="PT Sans Narrow"/>
              </a:rPr>
              <a:t>misspelledID</a:t>
            </a:r>
            <a:r>
              <a:rPr lang="en-US" sz="2900">
                <a:latin typeface="PT Sans Narrow"/>
                <a:ea typeface="PT Sans Narrow"/>
                <a:cs typeface="PT Sans Narrow"/>
                <a:sym typeface="PT Sans Narrow"/>
              </a:rPr>
              <a:t> by standardID</a:t>
            </a:r>
            <a:endParaRPr sz="29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15" name="Google Shape;115;g1a44a9e63c9_1_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900" y="1985813"/>
            <a:ext cx="5692200" cy="28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a44a9e63c9_1_491"/>
          <p:cNvSpPr txBox="1"/>
          <p:nvPr>
            <p:ph type="title"/>
          </p:nvPr>
        </p:nvSpPr>
        <p:spPr>
          <a:xfrm>
            <a:off x="961400" y="593375"/>
            <a:ext cx="10814700" cy="94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DEFINITION</a:t>
            </a:r>
            <a:endParaRPr/>
          </a:p>
        </p:txBody>
      </p:sp>
      <p:pic>
        <p:nvPicPr>
          <p:cNvPr id="121" name="Google Shape;121;g1a44a9e63c9_1_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003" y="1536575"/>
            <a:ext cx="9269101" cy="483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1a44a9e63c9_1_491"/>
          <p:cNvSpPr txBox="1"/>
          <p:nvPr/>
        </p:nvSpPr>
        <p:spPr>
          <a:xfrm>
            <a:off x="961400" y="2018700"/>
            <a:ext cx="9269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PT Sans Narrow"/>
                <a:ea typeface="PT Sans Narrow"/>
                <a:cs typeface="PT Sans Narrow"/>
                <a:sym typeface="PT Sans Narrow"/>
              </a:rPr>
              <a:t>Collaborative Filtering</a:t>
            </a:r>
            <a:endParaRPr sz="26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2018-11-24T19:32:15Z</dcterms:created>
  <dc:creator>rezapci@msn.com</dc:creator>
</cp:coreProperties>
</file>